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8" r:id="rId4"/>
    <p:sldId id="259" r:id="rId5"/>
    <p:sldId id="261" r:id="rId6"/>
    <p:sldId id="260" r:id="rId7"/>
    <p:sldId id="262" r:id="rId8"/>
    <p:sldId id="264" r:id="rId9"/>
    <p:sldId id="257" r:id="rId10"/>
    <p:sldId id="265" r:id="rId11"/>
    <p:sldId id="263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4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C2837FD-F78F-46A8-953F-C53F0C236E58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E759F9B-6650-4A62-959B-814CDF3057F0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837FD-F78F-46A8-953F-C53F0C236E58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9F9B-6650-4A62-959B-814CDF3057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837FD-F78F-46A8-953F-C53F0C236E58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9F9B-6650-4A62-959B-814CDF3057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837FD-F78F-46A8-953F-C53F0C236E58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9F9B-6650-4A62-959B-814CDF3057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837FD-F78F-46A8-953F-C53F0C236E58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9F9B-6650-4A62-959B-814CDF3057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837FD-F78F-46A8-953F-C53F0C236E58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9F9B-6650-4A62-959B-814CDF3057F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837FD-F78F-46A8-953F-C53F0C236E58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9F9B-6650-4A62-959B-814CDF3057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837FD-F78F-46A8-953F-C53F0C236E58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9F9B-6650-4A62-959B-814CDF3057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837FD-F78F-46A8-953F-C53F0C236E58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9F9B-6650-4A62-959B-814CDF3057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837FD-F78F-46A8-953F-C53F0C236E58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9F9B-6650-4A62-959B-814CDF3057F0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837FD-F78F-46A8-953F-C53F0C236E58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9F9B-6650-4A62-959B-814CDF3057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C2837FD-F78F-46A8-953F-C53F0C236E58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E759F9B-6650-4A62-959B-814CDF3057F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0" y="2260240"/>
            <a:ext cx="3313355" cy="1702160"/>
          </a:xfrm>
        </p:spPr>
        <p:txBody>
          <a:bodyPr/>
          <a:lstStyle/>
          <a:p>
            <a:pPr algn="ctr"/>
            <a:r>
              <a:rPr lang="en-US" dirty="0" smtClean="0"/>
              <a:t>Japanese Tea Bowls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The </a:t>
            </a:r>
            <a:r>
              <a:rPr lang="en-US" dirty="0" err="1" smtClean="0"/>
              <a:t>Chawan</a:t>
            </a:r>
            <a:endParaRPr lang="en-US" dirty="0"/>
          </a:p>
        </p:txBody>
      </p:sp>
      <p:pic>
        <p:nvPicPr>
          <p:cNvPr id="4" name="Picture 3" descr="http://www.holymtn.com/teaceramics/b-9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44" y="3962400"/>
            <a:ext cx="33051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www.holymtn.com/teaceramics/b-14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44" y="533400"/>
            <a:ext cx="329565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11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396" y="609600"/>
            <a:ext cx="4441104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27" y="533400"/>
            <a:ext cx="3449869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739119"/>
            <a:ext cx="22479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546" y="4204854"/>
            <a:ext cx="2609850" cy="1545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864" y="3739119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469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Create a pair of tea bowls that work together but are not exactly the same.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One bowl for summer and one bowl for winter.</a:t>
            </a:r>
          </a:p>
          <a:p>
            <a:r>
              <a:rPr lang="en-US" dirty="0" smtClean="0"/>
              <a:t>Walls should be even; not thicker than your pointer finger and no thinner than your pinky.</a:t>
            </a:r>
          </a:p>
          <a:p>
            <a:r>
              <a:rPr lang="en-US" dirty="0" smtClean="0"/>
              <a:t>Size: start with one pound of clay and use the pinch method.</a:t>
            </a:r>
          </a:p>
          <a:p>
            <a:r>
              <a:rPr lang="en-US" dirty="0" smtClean="0"/>
              <a:t>There needs to be a linking quality about them (for example a similar texture or foot).</a:t>
            </a:r>
          </a:p>
          <a:p>
            <a:r>
              <a:rPr lang="en-US" dirty="0" smtClean="0">
                <a:ea typeface="ＭＳ Ｐゴシック" charset="0"/>
              </a:rPr>
              <a:t>Tea Bowls need </a:t>
            </a:r>
            <a:r>
              <a:rPr lang="en-US" dirty="0">
                <a:ea typeface="ＭＳ Ｐゴシック" charset="0"/>
              </a:rPr>
              <a:t>to have a </a:t>
            </a:r>
            <a:r>
              <a:rPr lang="en-US" dirty="0" smtClean="0">
                <a:ea typeface="ＭＳ Ｐゴシック" charset="0"/>
              </a:rPr>
              <a:t>foot</a:t>
            </a:r>
            <a:r>
              <a:rPr lang="en-US" dirty="0">
                <a:ea typeface="ＭＳ Ｐゴシック" charset="0"/>
              </a:rPr>
              <a:t>, body and a rounded </a:t>
            </a:r>
            <a:r>
              <a:rPr lang="en-US" dirty="0" smtClean="0">
                <a:ea typeface="ＭＳ Ｐゴシック" charset="0"/>
              </a:rPr>
              <a:t>lip.</a:t>
            </a:r>
          </a:p>
          <a:p>
            <a:r>
              <a:rPr lang="en-US" smtClean="0">
                <a:ea typeface="ＭＳ Ｐゴシック" charset="0"/>
              </a:rPr>
              <a:t>Bowls need </a:t>
            </a:r>
            <a:r>
              <a:rPr lang="en-US" dirty="0">
                <a:ea typeface="ＭＳ Ｐゴシック" charset="0"/>
              </a:rPr>
              <a:t>to be round </a:t>
            </a:r>
            <a:r>
              <a:rPr lang="en-US" dirty="0" smtClean="0">
                <a:ea typeface="ＭＳ Ｐゴシック" charset="0"/>
              </a:rPr>
              <a:t>on </a:t>
            </a:r>
            <a:r>
              <a:rPr lang="en-US" dirty="0">
                <a:ea typeface="ＭＳ Ｐゴシック" charset="0"/>
              </a:rPr>
              <a:t>the bottom (not flat) with a foot.</a:t>
            </a:r>
          </a:p>
          <a:p>
            <a:r>
              <a:rPr lang="en-US" dirty="0" smtClean="0"/>
              <a:t>The glazes chosen should work for the season and also compliment each other.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181600" y="152400"/>
            <a:ext cx="2422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In Class </a:t>
            </a:r>
            <a:r>
              <a:rPr lang="en-US" dirty="0" smtClean="0">
                <a:solidFill>
                  <a:schemeClr val="tx2"/>
                </a:solidFill>
              </a:rPr>
              <a:t>Assignment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66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52800"/>
            <a:ext cx="3224229" cy="272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44" y="609600"/>
            <a:ext cx="3724656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75722"/>
            <a:ext cx="3581400" cy="245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04900"/>
            <a:ext cx="32385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056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53000" y="76200"/>
            <a:ext cx="2895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Tea Ceremony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3650336" cy="241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33488"/>
            <a:ext cx="285750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09600" y="358139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The tea ceremony is one of Japan’s most interesting and enduring artistic traditions. More than a ritual for preparing and drinking tea, the tea ceremony is a means to aesthetic appreciation and social interaction that has had a profound influence on Japanese art, architecture, gardens, cuisine and philosophy.</a:t>
            </a:r>
          </a:p>
        </p:txBody>
      </p:sp>
    </p:spTree>
    <p:extLst>
      <p:ext uri="{BB962C8B-B14F-4D97-AF65-F5344CB8AC3E}">
        <p14:creationId xmlns:p14="http://schemas.microsoft.com/office/powerpoint/2010/main" val="359655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1295400"/>
            <a:ext cx="4738744" cy="1219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100" dirty="0" smtClean="0">
                <a:ea typeface="ＭＳ Ｐゴシック" charset="0"/>
              </a:rPr>
              <a:t/>
            </a:r>
            <a:br>
              <a:rPr lang="en-US" sz="3100" dirty="0" smtClean="0">
                <a:ea typeface="ＭＳ Ｐゴシック" charset="0"/>
              </a:rPr>
            </a:br>
            <a:r>
              <a:rPr lang="en-US" sz="3100" dirty="0" smtClean="0">
                <a:ea typeface="ＭＳ Ｐゴシック" charset="0"/>
              </a:rPr>
              <a:t> </a:t>
            </a:r>
            <a:r>
              <a:rPr lang="en-US" dirty="0">
                <a:solidFill>
                  <a:schemeClr val="folHlink"/>
                </a:solidFill>
                <a:ea typeface="ＭＳ Ｐゴシック" charset="0"/>
              </a:rPr>
              <a:t/>
            </a:r>
            <a:br>
              <a:rPr lang="en-US" dirty="0">
                <a:solidFill>
                  <a:schemeClr val="folHlink"/>
                </a:solidFill>
                <a:ea typeface="ＭＳ Ｐゴシック" charset="0"/>
              </a:rPr>
            </a:br>
            <a:r>
              <a:rPr lang="en-US" sz="3100" dirty="0" smtClean="0">
                <a:ea typeface="ＭＳ Ｐゴシック" charset="0"/>
              </a:rPr>
              <a:t/>
            </a:r>
            <a:br>
              <a:rPr lang="en-US" sz="3100" dirty="0" smtClean="0">
                <a:ea typeface="ＭＳ Ｐゴシック" charset="0"/>
              </a:rPr>
            </a:br>
            <a:r>
              <a:rPr lang="en-US" sz="2700" dirty="0" smtClean="0">
                <a:solidFill>
                  <a:schemeClr val="accent3"/>
                </a:solidFill>
                <a:ea typeface="ＭＳ Ｐゴシック" charset="0"/>
              </a:rPr>
              <a:t>The garden is a quiet </a:t>
            </a:r>
            <a:r>
              <a:rPr lang="en-US" sz="2700" dirty="0">
                <a:solidFill>
                  <a:schemeClr val="accent3"/>
                </a:solidFill>
                <a:ea typeface="ＭＳ Ｐゴシック" charset="0"/>
              </a:rPr>
              <a:t>shaded place </a:t>
            </a:r>
            <a:r>
              <a:rPr lang="en-US" sz="2700" dirty="0" smtClean="0">
                <a:solidFill>
                  <a:schemeClr val="accent3"/>
                </a:solidFill>
                <a:ea typeface="ＭＳ Ｐゴシック" charset="0"/>
              </a:rPr>
              <a:t>where they wait </a:t>
            </a:r>
            <a:r>
              <a:rPr lang="en-US" sz="2700" dirty="0">
                <a:solidFill>
                  <a:schemeClr val="accent3"/>
                </a:solidFill>
                <a:ea typeface="ＭＳ Ｐゴシック" charset="0"/>
              </a:rPr>
              <a:t>to be called on by the host </a:t>
            </a:r>
            <a:endParaRPr lang="en-US" sz="2700" dirty="0">
              <a:solidFill>
                <a:schemeClr val="accent3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62200"/>
            <a:ext cx="2224088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506" y="3009900"/>
            <a:ext cx="395287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094" y="3695700"/>
            <a:ext cx="15049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19600" y="-78509"/>
            <a:ext cx="39314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ea typeface="ＭＳ Ｐゴシック" charset="0"/>
                <a:cs typeface="+mj-cs"/>
              </a:rPr>
              <a:t>The guests pass through a small garden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63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shade val="94000"/>
                <a:satMod val="114000"/>
                <a:lumMod val="96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1"/>
            <a:ext cx="4573786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86200"/>
            <a:ext cx="3295651" cy="24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91000" y="1219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2" algn="ctr">
              <a:defRPr/>
            </a:pPr>
            <a:r>
              <a:rPr lang="en-US" dirty="0" smtClean="0">
                <a:solidFill>
                  <a:schemeClr val="accent2"/>
                </a:solidFill>
                <a:ea typeface="ＭＳ Ｐゴシック" charset="0"/>
              </a:rPr>
              <a:t>Empty 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space is </a:t>
            </a:r>
            <a:endParaRPr lang="en-US" dirty="0" smtClean="0">
              <a:solidFill>
                <a:schemeClr val="accent2"/>
              </a:solidFill>
              <a:ea typeface="ＭＳ Ｐゴシック" charset="0"/>
            </a:endParaRPr>
          </a:p>
          <a:p>
            <a:pPr lvl="2" algn="ctr">
              <a:defRPr/>
            </a:pPr>
            <a:r>
              <a:rPr lang="en-US" dirty="0" smtClean="0">
                <a:solidFill>
                  <a:schemeClr val="accent2"/>
                </a:solidFill>
                <a:ea typeface="ＭＳ Ｐゴシック" charset="0"/>
              </a:rPr>
              <a:t>beautiful 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and valued</a:t>
            </a:r>
          </a:p>
        </p:txBody>
      </p:sp>
      <p:sp>
        <p:nvSpPr>
          <p:cNvPr id="5" name="Rectangle 4"/>
          <p:cNvSpPr/>
          <p:nvPr/>
        </p:nvSpPr>
        <p:spPr>
          <a:xfrm>
            <a:off x="5257800" y="0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dirty="0">
                <a:solidFill>
                  <a:schemeClr val="tx2"/>
                </a:solidFill>
                <a:ea typeface="ＭＳ Ｐゴシック" charset="0"/>
              </a:rPr>
              <a:t>The tearoom </a:t>
            </a:r>
            <a:r>
              <a:rPr lang="en-US" dirty="0" smtClean="0">
                <a:solidFill>
                  <a:schemeClr val="tx2"/>
                </a:solidFill>
                <a:ea typeface="ＭＳ Ｐゴシック" charset="0"/>
              </a:rPr>
              <a:t>is kept </a:t>
            </a:r>
            <a:r>
              <a:rPr lang="en-US" dirty="0">
                <a:solidFill>
                  <a:schemeClr val="tx2"/>
                </a:solidFill>
                <a:ea typeface="ＭＳ Ｐゴシック" charset="0"/>
              </a:rPr>
              <a:t>empty</a:t>
            </a:r>
          </a:p>
        </p:txBody>
      </p:sp>
      <p:sp>
        <p:nvSpPr>
          <p:cNvPr id="6" name="Rectangle 5"/>
          <p:cNvSpPr/>
          <p:nvPr/>
        </p:nvSpPr>
        <p:spPr>
          <a:xfrm>
            <a:off x="4419600" y="271549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ctr">
              <a:defRPr/>
            </a:pPr>
            <a:r>
              <a:rPr lang="en-US" dirty="0" smtClean="0">
                <a:solidFill>
                  <a:schemeClr val="folHlink"/>
                </a:solidFill>
                <a:ea typeface="ＭＳ Ｐゴシック" charset="0"/>
              </a:rPr>
              <a:t>alter with scroll </a:t>
            </a:r>
            <a:r>
              <a:rPr lang="en-US" dirty="0">
                <a:solidFill>
                  <a:schemeClr val="folHlink"/>
                </a:solidFill>
                <a:ea typeface="ＭＳ Ｐゴシック" charset="0"/>
              </a:rPr>
              <a:t>painting and a flower arrangement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256306"/>
            <a:ext cx="2729392" cy="210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208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96" y="3810000"/>
            <a:ext cx="3752850" cy="249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10000"/>
            <a:ext cx="3546847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46" y="804861"/>
            <a:ext cx="42672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varyfocal.files.wordpress.com/2011/02/gyuh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837313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94382" y="76200"/>
            <a:ext cx="3429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Tea (</a:t>
            </a:r>
            <a:r>
              <a:rPr lang="en-US" sz="1600" dirty="0" err="1" smtClean="0">
                <a:solidFill>
                  <a:schemeClr val="tx2"/>
                </a:solidFill>
              </a:rPr>
              <a:t>Matcha</a:t>
            </a:r>
            <a:r>
              <a:rPr lang="en-US" sz="1600" dirty="0" smtClean="0">
                <a:solidFill>
                  <a:schemeClr val="tx2"/>
                </a:solidFill>
              </a:rPr>
              <a:t>) and Sweet (</a:t>
            </a:r>
            <a:r>
              <a:rPr lang="en-US" sz="1600" dirty="0" err="1" smtClean="0">
                <a:solidFill>
                  <a:schemeClr val="tx2"/>
                </a:solidFill>
              </a:rPr>
              <a:t>Kashi</a:t>
            </a:r>
            <a:r>
              <a:rPr lang="en-US" sz="1600" dirty="0" smtClean="0">
                <a:solidFill>
                  <a:schemeClr val="tx2"/>
                </a:solidFill>
              </a:rPr>
              <a:t>)</a:t>
            </a: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93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42862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762000"/>
            <a:ext cx="26289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http://fvsarts.pbworks.com/f/Kenzan-Tea-Bow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657600"/>
            <a:ext cx="3491145" cy="272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trocadero.com/wasabidou/items/1155517/catphot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088604"/>
            <a:ext cx="3095625" cy="212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00600" y="1524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Popular bowl shapes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46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505200"/>
            <a:ext cx="3962400" cy="2652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www.wayoftea.com/wp/wp-content/uploads/2011/09/anderson-gardens-tea-ceremony-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51714"/>
            <a:ext cx="43434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3.bp.blogspot.com/-gepmv8d7xC0/UrCgVG0SEaI/AAAAAAAAEeg/Twc3S8z_iTg/s1600/mon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33800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upload.wikimedia.org/wikipedia/commons/thumb/d/df/2007_06_19_Maria_Kaczynska_01.jpg/300px-2007_06_19_Maria_Kaczynska_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19200"/>
            <a:ext cx="285750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00600" y="-23091"/>
            <a:ext cx="3238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It takes 20 years to become a tea master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25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056" y="608007"/>
            <a:ext cx="7024744" cy="566509"/>
          </a:xfrm>
        </p:spPr>
        <p:txBody>
          <a:bodyPr>
            <a:normAutofit/>
          </a:bodyPr>
          <a:lstStyle/>
          <a:p>
            <a:r>
              <a:rPr lang="en-US" sz="1800" dirty="0"/>
              <a:t>http://flyeschool.com/content/japanese-tea-bowl-shapes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43355"/>
            <a:ext cx="6777317" cy="3508977"/>
          </a:xfrm>
        </p:spPr>
        <p:txBody>
          <a:bodyPr>
            <a:normAutofit fontScale="85000" lnSpcReduction="10000"/>
          </a:bodyPr>
          <a:lstStyle/>
          <a:p>
            <a:pPr lvl="1">
              <a:defRPr/>
            </a:pP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</a:rPr>
              <a:t>Chawan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 (tea bowls) created by Japan’s most famous potters can be worth hundreds to thousands of dollars.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Often Hand built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pPr lvl="1">
              <a:defRPr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Have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own personal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character.</a:t>
            </a:r>
          </a:p>
          <a:p>
            <a:pPr lvl="2">
              <a:defRPr/>
            </a:pPr>
            <a:r>
              <a:rPr lang="en-US" dirty="0" smtClean="0"/>
              <a:t>Irregularities </a:t>
            </a:r>
            <a:r>
              <a:rPr lang="en-US" dirty="0"/>
              <a:t>and imperfections are prized: they are often featured prominently as the "front" of the bowl</a:t>
            </a:r>
            <a:r>
              <a:rPr lang="en-US" dirty="0" smtClean="0"/>
              <a:t>.</a:t>
            </a:r>
          </a:p>
          <a:p>
            <a:pPr lvl="2">
              <a:defRPr/>
            </a:pPr>
            <a:r>
              <a:rPr lang="en-US" dirty="0" err="1"/>
              <a:t>wabi-sabi</a:t>
            </a:r>
            <a:r>
              <a:rPr lang="en-US" dirty="0"/>
              <a:t> is the Japanese art of finding beauty in </a:t>
            </a:r>
            <a:r>
              <a:rPr lang="en-US" dirty="0" smtClean="0"/>
              <a:t>imperfection… </a:t>
            </a:r>
            <a:r>
              <a:rPr lang="en-US" dirty="0"/>
              <a:t>of accepting </a:t>
            </a:r>
            <a:endParaRPr lang="en-US" dirty="0" smtClean="0"/>
          </a:p>
          <a:p>
            <a:pPr marL="685800" lvl="2" indent="0"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the </a:t>
            </a:r>
            <a:r>
              <a:rPr lang="en-US" dirty="0"/>
              <a:t>natural cycle of growth, </a:t>
            </a:r>
            <a:endParaRPr lang="en-US" dirty="0" smtClean="0"/>
          </a:p>
          <a:p>
            <a:pPr marL="685800" lvl="2" indent="0"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decay</a:t>
            </a:r>
            <a:r>
              <a:rPr lang="en-US" dirty="0"/>
              <a:t>, and death.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pPr lvl="1">
              <a:defRPr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Designed to fit the hand well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53000" y="9236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2"/>
                </a:solidFill>
              </a:rPr>
              <a:t>There are many different tea bowl shapes.</a:t>
            </a:r>
            <a:endParaRPr lang="en-US" sz="1600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3826496"/>
            <a:ext cx="3091031" cy="205167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852332"/>
            <a:ext cx="2005402" cy="1624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213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524000"/>
            <a:ext cx="6163234" cy="176511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8731" y="76200"/>
            <a:ext cx="3653117" cy="800548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dirty="0" smtClean="0"/>
              <a:t>What’s the difference?</a:t>
            </a:r>
            <a:endParaRPr lang="en-US" dirty="0"/>
          </a:p>
        </p:txBody>
      </p:sp>
      <p:pic>
        <p:nvPicPr>
          <p:cNvPr id="4" name="Picture 1" descr="http://www.holymtn.com/teaceramics/b2-1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2238374"/>
            <a:ext cx="38100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www.holymtn.com/teaceramics/b2-11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38374"/>
            <a:ext cx="371475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85007" y="1701528"/>
            <a:ext cx="363061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700" dirty="0">
                <a:solidFill>
                  <a:srgbClr val="A9A57C"/>
                </a:solidFill>
                <a:ea typeface="+mj-ea"/>
                <a:cs typeface="+mj-cs"/>
              </a:rPr>
              <a:t>Winter Tea Bowl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808537" y="1723344"/>
            <a:ext cx="339407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700" dirty="0">
                <a:solidFill>
                  <a:srgbClr val="A9A57C"/>
                </a:solidFill>
                <a:ea typeface="+mj-ea"/>
                <a:cs typeface="+mj-cs"/>
              </a:rPr>
              <a:t>Summer Tea Bowl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38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413</TotalTime>
  <Words>332</Words>
  <Application>Microsoft Office PowerPoint</Application>
  <PresentationFormat>On-screen Show (4:3)</PresentationFormat>
  <Paragraphs>36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ＭＳ Ｐゴシック</vt:lpstr>
      <vt:lpstr>Century Gothic</vt:lpstr>
      <vt:lpstr>Wingdings 2</vt:lpstr>
      <vt:lpstr>Austin</vt:lpstr>
      <vt:lpstr>Japanese Tea Bowls</vt:lpstr>
      <vt:lpstr>PowerPoint Presentation</vt:lpstr>
      <vt:lpstr>    The garden is a quiet shaded place where they wait to be called on by the host </vt:lpstr>
      <vt:lpstr>PowerPoint Presentation</vt:lpstr>
      <vt:lpstr>PowerPoint Presentation</vt:lpstr>
      <vt:lpstr>PowerPoint Presentation</vt:lpstr>
      <vt:lpstr>PowerPoint Presentation</vt:lpstr>
      <vt:lpstr>http://flyeschool.com/content/japanese-tea-bowl-shapes</vt:lpstr>
      <vt:lpstr>  </vt:lpstr>
      <vt:lpstr>PowerPoint Presentation</vt:lpstr>
      <vt:lpstr>Create a pair of tea bowls that work together but are not exactly the same.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Japanese Tea Bowls</dc:title>
  <dc:creator>NPCSD</dc:creator>
  <cp:lastModifiedBy>Pountain, Laurene</cp:lastModifiedBy>
  <cp:revision>25</cp:revision>
  <dcterms:created xsi:type="dcterms:W3CDTF">2014-09-16T15:34:21Z</dcterms:created>
  <dcterms:modified xsi:type="dcterms:W3CDTF">2016-03-03T17:13:08Z</dcterms:modified>
</cp:coreProperties>
</file>